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2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FF6-0C4E-49B7-BA2B-604DB49A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3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DBE62B-2B90-49D1-B7E8-CEAAF0990BD1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504941"/>
            <a:ext cx="7924800" cy="92333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THỦ CÔNG 3</a:t>
            </a:r>
          </a:p>
        </p:txBody>
      </p:sp>
    </p:spTree>
    <p:extLst>
      <p:ext uri="{BB962C8B-B14F-4D97-AF65-F5344CB8AC3E}">
        <p14:creationId xmlns:p14="http://schemas.microsoft.com/office/powerpoint/2010/main" val="16106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0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629400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1524000"/>
            <a:ext cx="2209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. Bôi hồ và dán mép 2 tờ giấy đã gấp vào với nhau.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10400" y="914400"/>
            <a:ext cx="12954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DÁN HỒ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791200" y="1371600"/>
            <a:ext cx="1676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0" y="5791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H. 4B</a:t>
            </a:r>
          </a:p>
        </p:txBody>
      </p:sp>
    </p:spTree>
    <p:extLst>
      <p:ext uri="{BB962C8B-B14F-4D97-AF65-F5344CB8AC3E}">
        <p14:creationId xmlns:p14="http://schemas.microsoft.com/office/powerpoint/2010/main" val="24413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4279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3200"/>
              <a:t> </a:t>
            </a:r>
            <a:r>
              <a:rPr lang="en-US" sz="3200" b="1">
                <a:solidFill>
                  <a:srgbClr val="0000FF"/>
                </a:solidFill>
              </a:rPr>
              <a:t>Lµm c¸n qu¹t vµ hoµn chØnh qu¹t</a:t>
            </a: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4419600" y="1600200"/>
          <a:ext cx="4470400" cy="3257574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</a:tblGrid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4419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4343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4419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6096000" y="10810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-5400000">
            <a:off x="3740944" y="2820194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295400"/>
            <a:ext cx="3657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1. Lấy từng tờ giấy làm cán quạt gấp cuộn theo cạnh 16 ô  với nếp gấp rộng 1 ô cho đến hết tờ giấy. Bôi hồ vào mét gấp cuối và dán lại để được cán quạt.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3048000" y="5867400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3886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Text Box 162"/>
          <p:cNvSpPr txBox="1">
            <a:spLocks noChangeArrowheads="1"/>
          </p:cNvSpPr>
          <p:nvPr/>
        </p:nvSpPr>
        <p:spPr bwMode="auto">
          <a:xfrm>
            <a:off x="4343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56388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5181600" y="63150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153468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1" grpId="0" animBg="1"/>
      <p:bldP spid="8345" grpId="0" animBg="1"/>
      <p:bldP spid="8346" grpId="0"/>
      <p:bldP spid="8347" grpId="0"/>
      <p:bldP spid="7" grpId="0"/>
      <p:bldP spid="8351" grpId="0" animBg="1"/>
      <p:bldP spid="8352" grpId="0" animBg="1"/>
      <p:bldP spid="8355" grpId="0"/>
      <p:bldP spid="8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0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5410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2B039B"/>
                </a:solidFill>
                <a:latin typeface="Times New Roman" pitchFamily="18" charset="0"/>
              </a:rPr>
              <a:t>2.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Bôi hồ lên hai mép ngoài cùng của quạt và nửa cán quạt</a:t>
            </a:r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đó, lần lượt dán ép 2 cán quạt vào 2 mép ngoài cùng của quạt</a:t>
            </a: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 rot="2015731">
            <a:off x="6781800" y="2667000"/>
            <a:ext cx="381000" cy="533400"/>
            <a:chOff x="3792" y="1824"/>
            <a:chExt cx="240" cy="336"/>
          </a:xfrm>
        </p:grpSpPr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 flipV="1">
              <a:off x="3840" y="182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31"/>
            <p:cNvSpPr>
              <a:spLocks/>
            </p:cNvSpPr>
            <p:nvPr/>
          </p:nvSpPr>
          <p:spPr bwMode="auto">
            <a:xfrm>
              <a:off x="3792" y="1968"/>
              <a:ext cx="96" cy="192"/>
            </a:xfrm>
            <a:custGeom>
              <a:avLst/>
              <a:gdLst>
                <a:gd name="T0" fmla="*/ 14 w 56"/>
                <a:gd name="T1" fmla="*/ 192 h 240"/>
                <a:gd name="T2" fmla="*/ 14 w 56"/>
                <a:gd name="T3" fmla="*/ 115 h 240"/>
                <a:gd name="T4" fmla="*/ 96 w 56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40">
                  <a:moveTo>
                    <a:pt x="8" y="240"/>
                  </a:moveTo>
                  <a:cubicBezTo>
                    <a:pt x="4" y="212"/>
                    <a:pt x="0" y="184"/>
                    <a:pt x="8" y="144"/>
                  </a:cubicBezTo>
                  <a:cubicBezTo>
                    <a:pt x="16" y="104"/>
                    <a:pt x="48" y="24"/>
                    <a:pt x="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6934200" y="6019800"/>
            <a:ext cx="1524000" cy="609600"/>
            <a:chOff x="3792" y="3744"/>
            <a:chExt cx="960" cy="384"/>
          </a:xfrm>
        </p:grpSpPr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4128" y="384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H. 7</a:t>
              </a:r>
            </a:p>
          </p:txBody>
        </p:sp>
        <p:grpSp>
          <p:nvGrpSpPr>
            <p:cNvPr id="11274" name="Group 35"/>
            <p:cNvGrpSpPr>
              <a:grpSpLocks/>
            </p:cNvGrpSpPr>
            <p:nvPr/>
          </p:nvGrpSpPr>
          <p:grpSpPr bwMode="auto">
            <a:xfrm>
              <a:off x="3792" y="3744"/>
              <a:ext cx="384" cy="168"/>
              <a:chOff x="3792" y="3744"/>
              <a:chExt cx="384" cy="168"/>
            </a:xfrm>
          </p:grpSpPr>
          <p:sp>
            <p:nvSpPr>
              <p:cNvPr id="11275" name="Line 32"/>
              <p:cNvSpPr>
                <a:spLocks noChangeShapeType="1"/>
              </p:cNvSpPr>
              <p:nvPr/>
            </p:nvSpPr>
            <p:spPr bwMode="auto">
              <a:xfrm flipV="1">
                <a:off x="3984" y="3840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34"/>
              <p:cNvSpPr>
                <a:spLocks/>
              </p:cNvSpPr>
              <p:nvPr/>
            </p:nvSpPr>
            <p:spPr bwMode="auto">
              <a:xfrm>
                <a:off x="3792" y="374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96 w 192"/>
                  <a:gd name="T3" fmla="*/ 144 h 168"/>
                  <a:gd name="T4" fmla="*/ 192 w 192"/>
                  <a:gd name="T5" fmla="*/ 14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68">
                    <a:moveTo>
                      <a:pt x="0" y="0"/>
                    </a:moveTo>
                    <a:cubicBezTo>
                      <a:pt x="32" y="60"/>
                      <a:pt x="64" y="120"/>
                      <a:pt x="96" y="144"/>
                    </a:cubicBezTo>
                    <a:cubicBezTo>
                      <a:pt x="128" y="168"/>
                      <a:pt x="176" y="144"/>
                      <a:pt x="192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1" name="Text Box 38"/>
          <p:cNvSpPr txBox="1">
            <a:spLocks noChangeArrowheads="1"/>
          </p:cNvSpPr>
          <p:nvPr/>
        </p:nvSpPr>
        <p:spPr bwMode="auto">
          <a:xfrm>
            <a:off x="7620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152400" y="2895600"/>
            <a:ext cx="342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2B039B"/>
                </a:solidFill>
              </a:rPr>
              <a:t>3.</a:t>
            </a:r>
            <a:r>
              <a:rPr lang="en-US" b="1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khi hồ khô mở 2 cán quạt theo chiều mũi tên để 2 cán quạt ép vào nhau, được chiếc quạt tròn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38632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8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239000" cy="5638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990600" y="457201"/>
            <a:ext cx="6553200" cy="39624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i="1" u="sng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i="1" u="sng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i="1" u="sng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3:</a:t>
            </a:r>
          </a:p>
          <a:p>
            <a:pPr marL="0" indent="0">
              <a:buNone/>
              <a:defRPr/>
            </a:pPr>
            <a:r>
              <a:rPr lang="en-US" i="1" u="sng">
                <a:solidFill>
                  <a:srgbClr val="FF0000"/>
                </a:solidFill>
                <a:latin typeface="+mj-lt"/>
                <a:cs typeface="Times New Roman" pitchFamily="18" charset="0"/>
              </a:rPr>
              <a:t>Trình bày sản phẩm</a:t>
            </a:r>
            <a:endParaRPr lang="en-US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Nề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7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4572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thầy cô 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18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4"/>
          <p:cNvSpPr txBox="1">
            <a:spLocks noChangeArrowheads="1"/>
          </p:cNvSpPr>
          <p:nvPr/>
        </p:nvSpPr>
        <p:spPr bwMode="auto">
          <a:xfrm>
            <a:off x="533400" y="2563813"/>
            <a:ext cx="838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BÀI:LÀM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QUẠT GIẤY TRÒN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626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6488" y="21336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quạt giấy tròn </a:t>
            </a:r>
            <a:endParaRPr lang="en-US" sz="4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5080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76600" y="16764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Nhắc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kĩ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thuật</a:t>
            </a:r>
            <a:endParaRPr lang="en-US" sz="2800" i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612" y="3177028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 smtClean="0">
                <a:solidFill>
                  <a:srgbClr val="0000FF"/>
                </a:solidFill>
                <a:latin typeface="Times New Roman" pitchFamily="18" charset="0"/>
              </a:rPr>
              <a:t>A. CÁC BƯỚC THỰC HIỆN: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smtClean="0">
                <a:solidFill>
                  <a:srgbClr val="CC0000"/>
                </a:solidFill>
                <a:latin typeface="Times New Roman" pitchFamily="18" charset="0"/>
              </a:rPr>
              <a:t>1. Cắt giấy</a:t>
            </a:r>
          </a:p>
          <a:p>
            <a:pPr>
              <a:lnSpc>
                <a:spcPct val="80000"/>
              </a:lnSpc>
            </a:pPr>
            <a:r>
              <a:rPr lang="en-US" sz="2800" b="1" smtClean="0">
                <a:solidFill>
                  <a:srgbClr val="CC0000"/>
                </a:solidFill>
                <a:latin typeface="Times New Roman" pitchFamily="18" charset="0"/>
              </a:rPr>
              <a:t>2. Gấp, dán quạt</a:t>
            </a:r>
          </a:p>
          <a:p>
            <a:pPr>
              <a:lnSpc>
                <a:spcPct val="80000"/>
              </a:lnSpc>
            </a:pPr>
            <a:r>
              <a:rPr lang="en-US" sz="2800" b="1" smtClean="0">
                <a:solidFill>
                  <a:srgbClr val="CC0000"/>
                </a:solidFill>
                <a:latin typeface="Times New Roman" pitchFamily="18" charset="0"/>
              </a:rPr>
              <a:t>3. Làm cán và hoàn chỉnh quạt</a:t>
            </a:r>
          </a:p>
        </p:txBody>
      </p:sp>
    </p:spTree>
    <p:extLst>
      <p:ext uri="{BB962C8B-B14F-4D97-AF65-F5344CB8AC3E}">
        <p14:creationId xmlns:p14="http://schemas.microsoft.com/office/powerpoint/2010/main" val="2821651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28888" y="35052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giấy tròn</a:t>
            </a:r>
            <a:endParaRPr lang="en-US" sz="4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8796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29000" y="30480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hành</a:t>
            </a:r>
            <a:endParaRPr lang="en-US" sz="2800" i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2B039B"/>
                </a:solidFill>
                <a:latin typeface=".VnTime" pitchFamily="34" charset="0"/>
              </a:rPr>
              <a:t>*</a:t>
            </a:r>
            <a:r>
              <a:rPr lang="en-US" b="1" u="sng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b="1" u="sng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u="sng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1: Cắt giấy</a:t>
            </a:r>
            <a:endParaRPr lang="en-US" b="1" smtClean="0">
              <a:solidFill>
                <a:srgbClr val="2B039B"/>
              </a:solidFill>
              <a:latin typeface=".VnTime" pitchFamily="34" charset="0"/>
            </a:endParaRPr>
          </a:p>
        </p:txBody>
      </p:sp>
      <p:sp>
        <p:nvSpPr>
          <p:cNvPr id="4099" name="Text Box 4040"/>
          <p:cNvSpPr txBox="1">
            <a:spLocks noChangeArrowheads="1"/>
          </p:cNvSpPr>
          <p:nvPr/>
        </p:nvSpPr>
        <p:spPr bwMode="auto">
          <a:xfrm>
            <a:off x="0" y="3581400"/>
            <a:ext cx="53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16 ô</a:t>
            </a:r>
          </a:p>
        </p:txBody>
      </p:sp>
      <p:sp>
        <p:nvSpPr>
          <p:cNvPr id="4100" name="Text Box 4044"/>
          <p:cNvSpPr txBox="1">
            <a:spLocks noChangeArrowheads="1"/>
          </p:cNvSpPr>
          <p:nvPr/>
        </p:nvSpPr>
        <p:spPr bwMode="auto">
          <a:xfrm>
            <a:off x="1828800" y="5486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(2 tờ)</a:t>
            </a:r>
          </a:p>
        </p:txBody>
      </p:sp>
      <p:grpSp>
        <p:nvGrpSpPr>
          <p:cNvPr id="4101" name="Group 4052"/>
          <p:cNvGrpSpPr>
            <a:grpSpLocks/>
          </p:cNvGrpSpPr>
          <p:nvPr/>
        </p:nvGrpSpPr>
        <p:grpSpPr bwMode="auto">
          <a:xfrm>
            <a:off x="304800" y="1371600"/>
            <a:ext cx="8610600" cy="4541838"/>
            <a:chOff x="240" y="1440"/>
            <a:chExt cx="5424" cy="2861"/>
          </a:xfrm>
        </p:grpSpPr>
        <p:sp>
          <p:nvSpPr>
            <p:cNvPr id="4102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3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4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5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6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7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8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9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0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1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2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3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4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5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6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7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8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9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0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1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2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3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4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5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6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7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8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9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0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1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2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3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4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5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6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7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8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9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0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1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2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3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4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5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6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7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8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9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0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1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2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3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4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5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6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7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8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9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0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1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2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3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4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5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6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7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8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9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0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1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2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3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4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5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6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7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8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9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0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1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2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3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4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5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6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7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8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9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0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1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2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3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4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5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6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7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8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9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0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1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2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3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4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5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6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7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8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9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0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1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2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3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4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5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6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7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8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9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0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1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2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3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4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5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6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7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8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9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0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1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2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3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4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5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6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7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8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9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0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1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2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3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4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5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6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7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8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9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0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1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2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3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4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5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6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7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8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9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0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1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2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3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4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5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6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7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8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9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0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1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2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3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4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5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6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7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8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9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0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1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2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3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4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5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6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7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8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9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0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1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2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3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4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5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6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7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8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9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0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1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2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3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4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5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6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7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8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9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0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1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2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3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4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5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6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7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8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9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0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1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2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3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4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5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6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7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8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9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0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1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2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3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4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5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6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7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8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9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0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1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2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3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4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5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6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7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8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9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0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1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2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3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4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5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6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7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8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9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0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1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2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3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4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5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6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7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8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9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0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1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2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3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4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5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6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7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8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9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0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1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2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3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4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5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6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7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8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9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0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1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2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3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4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5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6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7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8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9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0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1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2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3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4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5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6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7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8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9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0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1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2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3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4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5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6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7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8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9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0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1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2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3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4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5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6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7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8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9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0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1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2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3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4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5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6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7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8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9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0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1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2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3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4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5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6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7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8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9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0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1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2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3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4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5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6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7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8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9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0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1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2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3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4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5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6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7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8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9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0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1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2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3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4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5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6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7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8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9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0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1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2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3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4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5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6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7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8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9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0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1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2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3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4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5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6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7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8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9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0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1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2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6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7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8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9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0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1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2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3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4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5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6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7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8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9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0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1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2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3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4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5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6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7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8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9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0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1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2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3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4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5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6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7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8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9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0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1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2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3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4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5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6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7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8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9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0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1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2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3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4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5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6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7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8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9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0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1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2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3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4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5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6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7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8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9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0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1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2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3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4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5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6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7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8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9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0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1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2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3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4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5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6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7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8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9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0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1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2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3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4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5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6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7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8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9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0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1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2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3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4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5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6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7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8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9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0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1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2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3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4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5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6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7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8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9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0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1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2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3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4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5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6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7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8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9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0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1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2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3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4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5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6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7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8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9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0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1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2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3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4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5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6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7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8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9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0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1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2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3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4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5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6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7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8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9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0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1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2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3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4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5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6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7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8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9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0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1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2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3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4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5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6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7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8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9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0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1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2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3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4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5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6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7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8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9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0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1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2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3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4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5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6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7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24 ô</a:t>
              </a:r>
            </a:p>
          </p:txBody>
        </p:sp>
        <p:sp>
          <p:nvSpPr>
            <p:cNvPr id="4772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16 ô</a:t>
              </a:r>
            </a:p>
          </p:txBody>
        </p:sp>
        <p:sp>
          <p:nvSpPr>
            <p:cNvPr id="4775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12 ô</a:t>
              </a:r>
            </a:p>
          </p:txBody>
        </p:sp>
        <p:sp>
          <p:nvSpPr>
            <p:cNvPr id="4778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43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  <a:latin typeface="Times New Roman" pitchFamily="18" charset="0"/>
              </a:rPr>
              <a:t>1.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Đặt tờ giấy hình chữ nhật thứ nhất lên bàn, mặt kẻ ô phía trên và gấp các nếp gấp cách đều 1 ô theo chiều rộng cho đến hết.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Gấp tờ giấy hình chữ nhật thứ 2 giống như tờ thứ nhất.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5867400" y="990600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6781800" y="457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5943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7924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5486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4953000" y="3048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5562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6629400" y="617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5867400" y="5867400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/>
          </a:p>
        </p:txBody>
      </p:sp>
      <p:sp>
        <p:nvSpPr>
          <p:cNvPr id="5533" name="Rectangle 2470"/>
          <p:cNvSpPr>
            <a:spLocks noChangeArrowheads="1"/>
          </p:cNvSpPr>
          <p:nvPr/>
        </p:nvSpPr>
        <p:spPr bwMode="auto">
          <a:xfrm>
            <a:off x="838200" y="350838"/>
            <a:ext cx="4557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CC0000"/>
                </a:solidFill>
                <a:latin typeface="Times New Roman" pitchFamily="18" charset="0"/>
              </a:rPr>
              <a:t>BƯỚC 2: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Gấp, dán quạt:</a:t>
            </a:r>
          </a:p>
        </p:txBody>
      </p:sp>
    </p:spTree>
    <p:extLst>
      <p:ext uri="{BB962C8B-B14F-4D97-AF65-F5344CB8AC3E}">
        <p14:creationId xmlns:p14="http://schemas.microsoft.com/office/powerpoint/2010/main" val="28273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5" grpId="0" animBg="1"/>
      <p:bldP spid="78236" grpId="0" animBg="1"/>
      <p:bldP spid="78237" grpId="0" animBg="1"/>
      <p:bldP spid="78238" grpId="0"/>
      <p:bldP spid="78239" grpId="0" animBg="1"/>
      <p:bldP spid="78241" grpId="0"/>
      <p:bldP spid="782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71600" y="255588"/>
            <a:ext cx="4910138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u="sng"/>
              <a:t>*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 2: Gấp, dán quạt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10246" name="Picture 6" descr="IMG_0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15000" cy="2695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6" name="Picture 376" descr="IMG_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1588"/>
            <a:ext cx="5715000" cy="3046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8" name="Line 378"/>
          <p:cNvSpPr>
            <a:spLocks noChangeShapeType="1"/>
          </p:cNvSpPr>
          <p:nvPr/>
        </p:nvSpPr>
        <p:spPr bwMode="auto">
          <a:xfrm flipH="1">
            <a:off x="6324600" y="29718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743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Đặt tờ giấy đã gấp lên bàn. Sau đó gấp đôi để lấy dấu giữa.</a:t>
            </a:r>
          </a:p>
        </p:txBody>
      </p:sp>
      <p:sp>
        <p:nvSpPr>
          <p:cNvPr id="10622" name="Text Box 382"/>
          <p:cNvSpPr txBox="1">
            <a:spLocks noChangeArrowheads="1"/>
          </p:cNvSpPr>
          <p:nvPr/>
        </p:nvSpPr>
        <p:spPr bwMode="auto">
          <a:xfrm>
            <a:off x="2133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H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3399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870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" grpId="0" animBg="1"/>
      <p:bldP spid="102406" grpId="0"/>
      <p:bldP spid="106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G_0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696200" cy="4343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67200" y="4419600"/>
            <a:ext cx="1330325" cy="6080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B«i hå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638800" y="4724400"/>
            <a:ext cx="1143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638800" y="3810000"/>
            <a:ext cx="1066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3352800" y="38862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200400" y="4724400"/>
            <a:ext cx="1066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Để mặt màu của 2 tờ giấy vừa gấp ở cùng 1 phía, bôi hồ và dán 2 mép với nhau.</a:t>
            </a:r>
          </a:p>
        </p:txBody>
      </p:sp>
      <p:sp>
        <p:nvSpPr>
          <p:cNvPr id="7178" name="Text Box 22"/>
          <p:cNvSpPr txBox="1">
            <a:spLocks noChangeArrowheads="1"/>
          </p:cNvSpPr>
          <p:nvPr/>
        </p:nvSpPr>
        <p:spPr bwMode="auto">
          <a:xfrm>
            <a:off x="45720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0000"/>
                </a:solidFill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5403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024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IMG_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83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343400" y="2286000"/>
            <a:ext cx="1190625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B«i hå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505200" y="2819400"/>
            <a:ext cx="9906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334000" y="2819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3505200"/>
            <a:ext cx="1309688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Ðp chÆt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76800" y="4114800"/>
            <a:ext cx="609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Dùng chỉ buộc chặt vào nếp gấp giữa và bôi hồ lên mép gấp trong cùng, ép chặt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2667000" y="5943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H. 4A</a:t>
            </a:r>
          </a:p>
        </p:txBody>
      </p:sp>
    </p:spTree>
    <p:extLst>
      <p:ext uri="{BB962C8B-B14F-4D97-AF65-F5344CB8AC3E}">
        <p14:creationId xmlns:p14="http://schemas.microsoft.com/office/powerpoint/2010/main" val="38947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0240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391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huy_ctn</cp:lastModifiedBy>
  <cp:revision>5</cp:revision>
  <dcterms:created xsi:type="dcterms:W3CDTF">2016-08-28T14:19:29Z</dcterms:created>
  <dcterms:modified xsi:type="dcterms:W3CDTF">2019-05-16T00:49:49Z</dcterms:modified>
</cp:coreProperties>
</file>